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0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Slide-2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Slide-3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Slide-4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Slide-5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Slide-6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Slide-7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Slide-8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Slide-9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46550" y="1135261"/>
            <a:ext cx="50750" cy="634901"/>
          </a:xfrm>
          <a:prstGeom prst="roundRect">
            <a:avLst>
              <a:gd name="adj" fmla="val 50049"/>
            </a:avLst>
          </a:prstGeom>
          <a:solidFill>
            <a:srgbClr val="7B00E0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1365431" y="1973312"/>
            <a:ext cx="6412989" cy="581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spcAft>
                <a:spcPts val="600"/>
              </a:spcAft>
              <a:buNone/>
            </a:pPr>
            <a:r>
              <a:rPr lang="en-US" sz="4000" b="1" dirty="0">
                <a:solidFill>
                  <a:srgbClr val="FFB8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DANÇA ELETRIZANTE®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2388898" y="2630537"/>
            <a:ext cx="4366055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spcAft>
                <a:spcPts val="1800"/>
              </a:spcAft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Metodologia que Transforma Energia e Vidas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3810000" y="3068687"/>
            <a:ext cx="1524000" cy="25301"/>
          </a:xfrm>
          <a:prstGeom prst="roundRect">
            <a:avLst>
              <a:gd name="adj" fmla="val 50196"/>
            </a:avLst>
          </a:prstGeom>
          <a:solidFill>
            <a:srgbClr val="7B00E0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3183434" y="3322588"/>
            <a:ext cx="2776984" cy="349151"/>
          </a:xfrm>
          <a:prstGeom prst="roundRect">
            <a:avLst>
              <a:gd name="adj" fmla="val 90935"/>
            </a:avLst>
          </a:prstGeom>
          <a:solidFill>
            <a:srgbClr val="7B00E0"/>
          </a:solidFill>
          <a:ln/>
          <a:effectLst>
            <a:outerShdw sx="100000" sy="100000" kx="0" ky="0" algn="bl" rotWithShape="0" blurRad="190500" dist="50800" dir="16200000">
              <a:srgbClr val="7b00e0">
                <a:alpha val="50000"/>
              </a:srgbClr>
            </a:outerShdw>
          </a:effectLst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3466560" y="3411438"/>
            <a:ext cx="2210732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TooDance® · Heróis da Dança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629141" y="3874889"/>
            <a:ext cx="1885718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spcBef>
                <a:spcPts val="1600"/>
              </a:spcBef>
              <a:buNone/>
            </a:pPr>
            <a:r>
              <a:rPr lang="en-US" sz="900" dirty="0">
                <a:solidFill>
                  <a:srgbClr val="55557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marketplace.toodance.com.br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580717" y="1048048"/>
            <a:ext cx="1982417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spcAft>
                <a:spcPts val="1000"/>
              </a:spcAft>
              <a:buNone/>
            </a:pPr>
            <a:r>
              <a:rPr lang="en-US" sz="900" dirty="0">
                <a:solidFill>
                  <a:srgbClr val="9999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REVOLUÇÃO DA DANÇA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1746764" y="1308348"/>
            <a:ext cx="5650322" cy="3656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880"/>
              </a:lnSpc>
              <a:spcAft>
                <a:spcPts val="800"/>
              </a:spcAft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Transforme seu espaço com a energia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3432859" y="1775520"/>
            <a:ext cx="2278133" cy="4667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spcAft>
                <a:spcPts val="1600"/>
              </a:spcAft>
              <a:buNone/>
            </a:pPr>
            <a:r>
              <a:rPr lang="en-US" sz="3200" b="1" dirty="0">
                <a:solidFill>
                  <a:srgbClr val="FFB8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TooDance®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3936950" y="2445395"/>
            <a:ext cx="1269950" cy="25301"/>
          </a:xfrm>
          <a:prstGeom prst="roundRect">
            <a:avLst>
              <a:gd name="adj" fmla="val 50196"/>
            </a:avLst>
          </a:prstGeom>
          <a:solidFill>
            <a:srgbClr val="7B00E0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2616452" y="2673846"/>
            <a:ext cx="3911096" cy="447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760"/>
              </a:lnSpc>
              <a:spcAft>
                <a:spcPts val="2000"/>
              </a:spcAft>
              <a:buNone/>
            </a:pPr>
            <a:r>
              <a:rPr lang="en-US" sz="1100" dirty="0">
                <a:solidFill>
                  <a:srgbClr val="CCCC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Somos o time que revolucionou o mundo com uma linguagem</a:t>
            </a:r>
            <a:endParaRPr lang="en-US" sz="1100" dirty="0"/>
          </a:p>
          <a:p>
            <a:pPr algn="ctr" indent="0" marL="0">
              <a:lnSpc>
                <a:spcPts val="1760"/>
              </a:lnSpc>
              <a:spcAft>
                <a:spcPts val="2000"/>
              </a:spcAft>
              <a:buNone/>
            </a:pPr>
            <a:r>
              <a:rPr lang="en-US" sz="1100" dirty="0">
                <a:solidFill>
                  <a:srgbClr val="CCCC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única e exclusiva de dança eletrizante.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2609255" y="3374827"/>
            <a:ext cx="3925342" cy="400050"/>
          </a:xfrm>
          <a:prstGeom prst="roundRect">
            <a:avLst>
              <a:gd name="adj" fmla="val 79365"/>
            </a:avLst>
          </a:prstGeom>
          <a:solidFill>
            <a:srgbClr val="FFB800"/>
          </a:solidFill>
          <a:ln/>
          <a:effectLst>
            <a:outerShdw sx="100000" sy="100000" kx="0" ky="0" algn="bl" rotWithShape="0" blurRad="238125" dist="50800" dir="16200000">
              <a:srgbClr val="ffb800">
                <a:alpha val="40000"/>
              </a:srgbClr>
            </a:outerShdw>
          </a:effectLst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2958621" y="3489127"/>
            <a:ext cx="3226609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8000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Encontre um Instrutor Certificado Agora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3479462" y="3952577"/>
            <a:ext cx="2185077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spcBef>
                <a:spcPts val="1400"/>
              </a:spcBef>
              <a:buNone/>
            </a:pPr>
            <a:r>
              <a:rPr lang="en-US" sz="1000" b="1" dirty="0">
                <a:solidFill>
                  <a:srgbClr val="7B00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marketplace.toodance.com.br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447675"/>
          </a:xfrm>
          <a:prstGeom prst="rect">
            <a:avLst/>
          </a:prstGeom>
          <a:solidFill>
            <a:srgbClr val="7B00E0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355550" y="114300"/>
            <a:ext cx="1972398" cy="2190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Quem é a TooDance?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8195221" y="166688"/>
            <a:ext cx="605093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50" b="1" dirty="0">
                <a:solidFill>
                  <a:srgbClr val="FFB8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TooDance®</a:t>
            </a:r>
            <a:endParaRPr lang="en-US" sz="850" dirty="0"/>
          </a:p>
        </p:txBody>
      </p:sp>
      <p:sp>
        <p:nvSpPr>
          <p:cNvPr id="5" name="Text 3"/>
          <p:cNvSpPr/>
          <p:nvPr/>
        </p:nvSpPr>
        <p:spPr>
          <a:xfrm>
            <a:off x="355550" y="650825"/>
            <a:ext cx="8601557" cy="3807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500"/>
              </a:lnSpc>
              <a:spcAft>
                <a:spcPts val="1200"/>
              </a:spcAft>
              <a:buNone/>
            </a:pPr>
            <a:r>
              <a:rPr lang="en-US" sz="1000" dirty="0">
                <a:solidFill>
                  <a:srgbClr val="CCCC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Organização dedicada a transformar vidas através da dança. Nossa missão: capacitar instrutores para turbinar a energia dos alunos usando a Metodologia Eletrizante® — única no mundo.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355550" y="1183928"/>
            <a:ext cx="2726234" cy="3756422"/>
          </a:xfrm>
          <a:prstGeom prst="roundRect">
            <a:avLst>
              <a:gd name="adj" fmla="val 3261"/>
            </a:avLst>
          </a:prstGeom>
          <a:solidFill>
            <a:srgbClr val="160030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7" name="Shape 5"/>
          <p:cNvSpPr/>
          <p:nvPr/>
        </p:nvSpPr>
        <p:spPr>
          <a:xfrm>
            <a:off x="374600" y="1183928"/>
            <a:ext cx="0" cy="3756422"/>
          </a:xfrm>
          <a:prstGeom prst="line">
            <a:avLst/>
          </a:prstGeom>
          <a:noFill/>
          <a:ln w="38100">
            <a:solidFill>
              <a:srgbClr val="FFB80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58701" y="1310878"/>
            <a:ext cx="2405193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500"/>
              </a:spcAft>
              <a:buNone/>
            </a:pPr>
            <a:r>
              <a:rPr lang="en-US" sz="1800" b="1" dirty="0">
                <a:solidFill>
                  <a:srgbClr val="FFB8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⚡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558701" y="1679079"/>
            <a:ext cx="2405193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500"/>
              </a:spcAft>
              <a:buNone/>
            </a:pPr>
            <a:r>
              <a:rPr lang="en-US" sz="1050" b="1" dirty="0">
                <a:solidFill>
                  <a:srgbClr val="FFB8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Energia &amp; Diversão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558701" y="1894880"/>
            <a:ext cx="2405193" cy="4799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60"/>
              </a:lnSpc>
              <a:buNone/>
            </a:pPr>
            <a:r>
              <a:rPr lang="en-US" sz="900" dirty="0">
                <a:solidFill>
                  <a:srgbClr val="9999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Aulas projetadas para elevar a energia dos participantes com alegria e dinâmica eletrizante.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3208734" y="1183928"/>
            <a:ext cx="2726382" cy="3756422"/>
          </a:xfrm>
          <a:prstGeom prst="roundRect">
            <a:avLst>
              <a:gd name="adj" fmla="val 3261"/>
            </a:avLst>
          </a:prstGeom>
          <a:solidFill>
            <a:srgbClr val="160030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2" name="Shape 10"/>
          <p:cNvSpPr/>
          <p:nvPr/>
        </p:nvSpPr>
        <p:spPr>
          <a:xfrm>
            <a:off x="3227784" y="1183928"/>
            <a:ext cx="0" cy="3756422"/>
          </a:xfrm>
          <a:prstGeom prst="line">
            <a:avLst/>
          </a:prstGeom>
          <a:noFill/>
          <a:ln w="38100">
            <a:solidFill>
              <a:srgbClr val="7B00E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411885" y="1310878"/>
            <a:ext cx="2405345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500"/>
              </a:spcAft>
              <a:buNone/>
            </a:pPr>
            <a:r>
              <a:rPr lang="en-US" sz="1800" b="1" dirty="0">
                <a:solidFill>
                  <a:srgbClr val="FFB8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🦸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3411885" y="1679079"/>
            <a:ext cx="2405345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500"/>
              </a:spcAft>
              <a:buNone/>
            </a:pPr>
            <a:r>
              <a:rPr lang="en-US" sz="1050" b="1" dirty="0">
                <a:solidFill>
                  <a:srgbClr val="9B30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Comunidade de Heróis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3411885" y="1894880"/>
            <a:ext cx="2405345" cy="4799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60"/>
              </a:lnSpc>
              <a:buNone/>
            </a:pPr>
            <a:r>
              <a:rPr lang="en-US" sz="900" dirty="0">
                <a:solidFill>
                  <a:srgbClr val="9999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Membros com identidade forte que se destacam em suas regiões com senso de pertencimento.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6062067" y="1183928"/>
            <a:ext cx="2726382" cy="3756422"/>
          </a:xfrm>
          <a:prstGeom prst="roundRect">
            <a:avLst>
              <a:gd name="adj" fmla="val 3261"/>
            </a:avLst>
          </a:prstGeom>
          <a:solidFill>
            <a:srgbClr val="160030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7" name="Shape 15"/>
          <p:cNvSpPr/>
          <p:nvPr/>
        </p:nvSpPr>
        <p:spPr>
          <a:xfrm>
            <a:off x="6081117" y="1183928"/>
            <a:ext cx="0" cy="3756422"/>
          </a:xfrm>
          <a:prstGeom prst="line">
            <a:avLst/>
          </a:prstGeom>
          <a:noFill/>
          <a:ln w="38100">
            <a:solidFill>
              <a:srgbClr val="FFB80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265218" y="1310878"/>
            <a:ext cx="2405345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500"/>
              </a:spcAft>
              <a:buNone/>
            </a:pPr>
            <a:r>
              <a:rPr lang="en-US" sz="1800" b="1" dirty="0">
                <a:solidFill>
                  <a:srgbClr val="FFB8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🌟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6265218" y="1679079"/>
            <a:ext cx="2405345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500"/>
              </a:spcAft>
              <a:buNone/>
            </a:pPr>
            <a:r>
              <a:rPr lang="en-US" sz="1050" b="1" dirty="0">
                <a:solidFill>
                  <a:srgbClr val="FFB8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Transformação &amp; Impacto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6265218" y="1894880"/>
            <a:ext cx="2405345" cy="3199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260"/>
              </a:lnSpc>
              <a:buNone/>
            </a:pPr>
            <a:r>
              <a:rPr lang="en-US" sz="900" dirty="0">
                <a:solidFill>
                  <a:srgbClr val="9999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Pessoas com baixa energia transformadas em heróis com super vitalidade e propósito.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447675"/>
          </a:xfrm>
          <a:prstGeom prst="rect">
            <a:avLst/>
          </a:prstGeom>
          <a:solidFill>
            <a:srgbClr val="7B00E0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355550" y="114300"/>
            <a:ext cx="3513823" cy="2190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 Desafio das Academias e Empresas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8195221" y="166688"/>
            <a:ext cx="605093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50" b="1" dirty="0">
                <a:solidFill>
                  <a:srgbClr val="FFB8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TooDance®</a:t>
            </a:r>
            <a:endParaRPr lang="en-US" sz="850" dirty="0"/>
          </a:p>
        </p:txBody>
      </p:sp>
      <p:sp>
        <p:nvSpPr>
          <p:cNvPr id="5" name="Text 3"/>
          <p:cNvSpPr/>
          <p:nvPr/>
        </p:nvSpPr>
        <p:spPr>
          <a:xfrm>
            <a:off x="355550" y="650825"/>
            <a:ext cx="3984724" cy="4289524"/>
          </a:xfrm>
          <a:prstGeom prst="roundRect">
            <a:avLst>
              <a:gd name="adj" fmla="val 2550"/>
            </a:avLst>
          </a:prstGeom>
          <a:solidFill>
            <a:srgbClr val="0F0020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533251" y="828526"/>
            <a:ext cx="3629323" cy="260152"/>
          </a:xfrm>
          <a:prstGeom prst="roundRect">
            <a:avLst>
              <a:gd name="adj" fmla="val 24409"/>
            </a:avLst>
          </a:prstGeom>
          <a:solidFill>
            <a:srgbClr val="3A0020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626447" y="891927"/>
            <a:ext cx="3442930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557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ANTES — O PROBLEMA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533251" y="1215628"/>
            <a:ext cx="3629323" cy="1230511"/>
          </a:xfrm>
          <a:prstGeom prst="rect">
            <a:avLst/>
          </a:prstGeom>
          <a:noFill/>
          <a:ln/>
        </p:spPr>
        <p:txBody>
          <a:bodyPr wrap="square" lIns="88900" tIns="0" rIns="0" bIns="0" rtlCol="0" anchor="t"/>
          <a:lstStyle/>
          <a:p>
            <a:pPr algn="l" marL="88900" indent="-88900">
              <a:lnSpc>
                <a:spcPts val="1615"/>
              </a:lnSpc>
              <a:buSzPct val="100000"/>
              <a:buChar char="•"/>
            </a:pPr>
            <a:r>
              <a:rPr lang="en-US" sz="950" dirty="0">
                <a:solidFill>
                  <a:srgbClr val="9999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Alunos com baixa energia e desmotivação</a:t>
            </a:r>
            <a:endParaRPr lang="en-US" sz="950" dirty="0"/>
          </a:p>
          <a:p>
            <a:pPr algn="l" marL="88900" indent="-88900">
              <a:lnSpc>
                <a:spcPts val="1615"/>
              </a:lnSpc>
              <a:buSzPct val="100000"/>
              <a:buChar char="•"/>
            </a:pPr>
            <a:r>
              <a:rPr lang="en-US" sz="950" dirty="0">
                <a:solidFill>
                  <a:srgbClr val="9999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Alta evasão nas aulas de dança</a:t>
            </a:r>
            <a:endParaRPr lang="en-US" sz="950" dirty="0"/>
          </a:p>
          <a:p>
            <a:pPr algn="l" marL="88900" indent="-88900">
              <a:lnSpc>
                <a:spcPts val="1615"/>
              </a:lnSpc>
              <a:buSzPct val="100000"/>
              <a:buChar char="•"/>
            </a:pPr>
            <a:r>
              <a:rPr lang="en-US" sz="950" dirty="0">
                <a:solidFill>
                  <a:srgbClr val="9999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Aulas sem metodologia clara</a:t>
            </a:r>
            <a:endParaRPr lang="en-US" sz="950" dirty="0"/>
          </a:p>
          <a:p>
            <a:pPr algn="l" marL="88900" indent="-88900">
              <a:lnSpc>
                <a:spcPts val="1615"/>
              </a:lnSpc>
              <a:buSzPct val="100000"/>
              <a:buChar char="•"/>
            </a:pPr>
            <a:r>
              <a:rPr lang="en-US" sz="950" dirty="0">
                <a:solidFill>
                  <a:srgbClr val="9999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Instrutores sem diferencial competitivo</a:t>
            </a:r>
            <a:endParaRPr lang="en-US" sz="950" dirty="0"/>
          </a:p>
          <a:p>
            <a:pPr algn="l" marL="88900" indent="-88900">
              <a:lnSpc>
                <a:spcPts val="1615"/>
              </a:lnSpc>
              <a:buSzPct val="100000"/>
              <a:buChar char="•"/>
            </a:pPr>
            <a:r>
              <a:rPr lang="en-US" sz="950" dirty="0">
                <a:solidFill>
                  <a:srgbClr val="9999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Falta de comunidade e pertencimento</a:t>
            </a:r>
            <a:endParaRPr lang="en-US" sz="950" dirty="0"/>
          </a:p>
          <a:p>
            <a:pPr algn="l" marL="88900" indent="-88900">
              <a:lnSpc>
                <a:spcPts val="1615"/>
              </a:lnSpc>
              <a:buSzPct val="100000"/>
              <a:buChar char="•"/>
            </a:pPr>
            <a:r>
              <a:rPr lang="en-US" sz="950" dirty="0">
                <a:solidFill>
                  <a:srgbClr val="9999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Baixo engajamento e retenção</a:t>
            </a:r>
            <a:endParaRPr lang="en-US" sz="950" dirty="0"/>
          </a:p>
        </p:txBody>
      </p:sp>
      <p:sp>
        <p:nvSpPr>
          <p:cNvPr id="9" name="Text 7"/>
          <p:cNvSpPr/>
          <p:nvPr/>
        </p:nvSpPr>
        <p:spPr>
          <a:xfrm>
            <a:off x="4543425" y="2160538"/>
            <a:ext cx="38100" cy="1269950"/>
          </a:xfrm>
          <a:prstGeom prst="roundRect">
            <a:avLst>
              <a:gd name="adj" fmla="val 66667"/>
            </a:avLst>
          </a:prstGeom>
          <a:solidFill>
            <a:srgbClr val="7B00E0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4784675" y="650825"/>
            <a:ext cx="4003774" cy="4289524"/>
          </a:xfrm>
          <a:prstGeom prst="roundRect">
            <a:avLst>
              <a:gd name="adj" fmla="val 2538"/>
            </a:avLst>
          </a:prstGeom>
          <a:solidFill>
            <a:srgbClr val="0A0020"/>
          </a:solidFill>
          <a:ln w="9525">
            <a:solidFill>
              <a:srgbClr val="7B00E0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4971901" y="838051"/>
            <a:ext cx="3629323" cy="260152"/>
          </a:xfrm>
          <a:prstGeom prst="roundRect">
            <a:avLst>
              <a:gd name="adj" fmla="val 24409"/>
            </a:avLst>
          </a:prstGeom>
          <a:solidFill>
            <a:srgbClr val="1A0040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2" name="Text 10"/>
          <p:cNvSpPr/>
          <p:nvPr/>
        </p:nvSpPr>
        <p:spPr>
          <a:xfrm>
            <a:off x="5065097" y="901452"/>
            <a:ext cx="3442930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B8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DEPOIS — TOODANCE®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4971901" y="1225153"/>
            <a:ext cx="3629323" cy="1230511"/>
          </a:xfrm>
          <a:prstGeom prst="rect">
            <a:avLst/>
          </a:prstGeom>
          <a:noFill/>
          <a:ln/>
        </p:spPr>
        <p:txBody>
          <a:bodyPr wrap="square" lIns="88900" tIns="0" rIns="0" bIns="0" rtlCol="0" anchor="t"/>
          <a:lstStyle/>
          <a:p>
            <a:pPr algn="l" marL="88900" indent="-88900">
              <a:lnSpc>
                <a:spcPts val="1615"/>
              </a:lnSpc>
              <a:buSzPct val="100000"/>
              <a:buChar char="•"/>
            </a:pPr>
            <a:r>
              <a:rPr lang="en-US" sz="950" dirty="0">
                <a:solidFill>
                  <a:srgbClr val="CCCC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Alunos com SUPER energia vital</a:t>
            </a:r>
            <a:endParaRPr lang="en-US" sz="950" dirty="0"/>
          </a:p>
          <a:p>
            <a:pPr algn="l" marL="88900" indent="-88900">
              <a:lnSpc>
                <a:spcPts val="1615"/>
              </a:lnSpc>
              <a:buSzPct val="100000"/>
              <a:buChar char="•"/>
            </a:pPr>
            <a:r>
              <a:rPr lang="en-US" sz="950" dirty="0">
                <a:solidFill>
                  <a:srgbClr val="CCCC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Fidelização e crescimento de turmas</a:t>
            </a:r>
            <a:endParaRPr lang="en-US" sz="950" dirty="0"/>
          </a:p>
          <a:p>
            <a:pPr algn="l" marL="88900" indent="-88900">
              <a:lnSpc>
                <a:spcPts val="1615"/>
              </a:lnSpc>
              <a:buSzPct val="100000"/>
              <a:buChar char="•"/>
            </a:pPr>
            <a:r>
              <a:rPr lang="en-US" sz="950" dirty="0">
                <a:solidFill>
                  <a:srgbClr val="CCCC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Metodologia Eletrizante® exclusiva</a:t>
            </a:r>
            <a:endParaRPr lang="en-US" sz="950" dirty="0"/>
          </a:p>
          <a:p>
            <a:pPr algn="l" marL="88900" indent="-88900">
              <a:lnSpc>
                <a:spcPts val="1615"/>
              </a:lnSpc>
              <a:buSzPct val="100000"/>
              <a:buChar char="•"/>
            </a:pPr>
            <a:r>
              <a:rPr lang="en-US" sz="950" dirty="0">
                <a:solidFill>
                  <a:srgbClr val="CCCC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Instrutores certificados e reconhecidos</a:t>
            </a:r>
            <a:endParaRPr lang="en-US" sz="950" dirty="0"/>
          </a:p>
          <a:p>
            <a:pPr algn="l" marL="88900" indent="-88900">
              <a:lnSpc>
                <a:spcPts val="1615"/>
              </a:lnSpc>
              <a:buSzPct val="100000"/>
              <a:buChar char="•"/>
            </a:pPr>
            <a:r>
              <a:rPr lang="en-US" sz="950" dirty="0">
                <a:solidFill>
                  <a:srgbClr val="CCCC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Comunidade Heróis da Dança</a:t>
            </a:r>
            <a:endParaRPr lang="en-US" sz="950" dirty="0"/>
          </a:p>
          <a:p>
            <a:pPr algn="l" marL="88900" indent="-88900">
              <a:lnSpc>
                <a:spcPts val="1615"/>
              </a:lnSpc>
              <a:buSzPct val="100000"/>
              <a:buChar char="•"/>
            </a:pPr>
            <a:r>
              <a:rPr lang="en-US" sz="950" dirty="0">
                <a:solidFill>
                  <a:srgbClr val="CCCC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Resultados mensuráveis e transformadores</a:t>
            </a:r>
            <a:endParaRPr lang="en-US" sz="9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447675"/>
          </a:xfrm>
          <a:prstGeom prst="rect">
            <a:avLst/>
          </a:prstGeom>
          <a:solidFill>
            <a:srgbClr val="7B00E0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355550" y="114300"/>
            <a:ext cx="3958155" cy="2190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Metodologia Eletrizante® Revolucionária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8195221" y="166688"/>
            <a:ext cx="605093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50" b="1" dirty="0">
                <a:solidFill>
                  <a:srgbClr val="FFB8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TooDance®</a:t>
            </a:r>
            <a:endParaRPr lang="en-US" sz="850" dirty="0"/>
          </a:p>
        </p:txBody>
      </p:sp>
      <p:sp>
        <p:nvSpPr>
          <p:cNvPr id="5" name="Text 3"/>
          <p:cNvSpPr/>
          <p:nvPr/>
        </p:nvSpPr>
        <p:spPr>
          <a:xfrm>
            <a:off x="355550" y="650825"/>
            <a:ext cx="8601557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1000"/>
              </a:spcAft>
              <a:buNone/>
            </a:pPr>
            <a:r>
              <a:rPr lang="en-US" sz="950" dirty="0">
                <a:solidFill>
                  <a:srgbClr val="9999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Sistema abrangente com 4 pilares que transforma a experiência de ensino e aprendizagem de dança:</a:t>
            </a:r>
            <a:endParaRPr lang="en-US" sz="950" dirty="0"/>
          </a:p>
        </p:txBody>
      </p:sp>
      <p:sp>
        <p:nvSpPr>
          <p:cNvPr id="6" name="Text 4"/>
          <p:cNvSpPr/>
          <p:nvPr/>
        </p:nvSpPr>
        <p:spPr>
          <a:xfrm>
            <a:off x="355550" y="911126"/>
            <a:ext cx="4152900" cy="1963787"/>
          </a:xfrm>
          <a:prstGeom prst="roundRect">
            <a:avLst>
              <a:gd name="adj" fmla="val 4527"/>
            </a:avLst>
          </a:prstGeom>
          <a:solidFill>
            <a:srgbClr val="160030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7" name="Shape 5"/>
          <p:cNvSpPr/>
          <p:nvPr/>
        </p:nvSpPr>
        <p:spPr>
          <a:xfrm>
            <a:off x="374600" y="911126"/>
            <a:ext cx="0" cy="1963787"/>
          </a:xfrm>
          <a:prstGeom prst="line">
            <a:avLst/>
          </a:prstGeom>
          <a:noFill/>
          <a:ln w="38100">
            <a:solidFill>
              <a:srgbClr val="FFB80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58701" y="1038076"/>
            <a:ext cx="3860393" cy="2857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1600" b="1" dirty="0">
                <a:solidFill>
                  <a:srgbClr val="FFB8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🧠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558701" y="1374577"/>
            <a:ext cx="3860393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1000" b="1" dirty="0">
                <a:solidFill>
                  <a:srgbClr val="FFB8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MIND PRO DANCE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558701" y="1568202"/>
            <a:ext cx="3860393" cy="1510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90"/>
              </a:lnSpc>
              <a:buNone/>
            </a:pPr>
            <a:r>
              <a:rPr lang="en-US" sz="850" dirty="0">
                <a:solidFill>
                  <a:srgbClr val="9999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Desenvolve mentalidade poderosa para prosperidade, sucesso e liderança.</a:t>
            </a:r>
            <a:endParaRPr lang="en-US" sz="850" dirty="0"/>
          </a:p>
        </p:txBody>
      </p:sp>
      <p:sp>
        <p:nvSpPr>
          <p:cNvPr id="11" name="Text 9"/>
          <p:cNvSpPr/>
          <p:nvPr/>
        </p:nvSpPr>
        <p:spPr>
          <a:xfrm>
            <a:off x="355550" y="2976414"/>
            <a:ext cx="4152900" cy="1963936"/>
          </a:xfrm>
          <a:prstGeom prst="roundRect">
            <a:avLst>
              <a:gd name="adj" fmla="val 4527"/>
            </a:avLst>
          </a:prstGeom>
          <a:solidFill>
            <a:srgbClr val="160030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2" name="Shape 10"/>
          <p:cNvSpPr/>
          <p:nvPr/>
        </p:nvSpPr>
        <p:spPr>
          <a:xfrm>
            <a:off x="374600" y="2976414"/>
            <a:ext cx="0" cy="1963936"/>
          </a:xfrm>
          <a:prstGeom prst="line">
            <a:avLst/>
          </a:prstGeom>
          <a:noFill/>
          <a:ln w="38100">
            <a:solidFill>
              <a:srgbClr val="7B00E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58701" y="3103364"/>
            <a:ext cx="3860393" cy="2857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1600" b="1" dirty="0">
                <a:solidFill>
                  <a:srgbClr val="FFB8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🗺️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558701" y="3439864"/>
            <a:ext cx="3860393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1000" b="1" dirty="0">
                <a:solidFill>
                  <a:srgbClr val="9B30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MAPA ELETRIZANTE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558701" y="3633490"/>
            <a:ext cx="3860393" cy="1510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90"/>
              </a:lnSpc>
              <a:buNone/>
            </a:pPr>
            <a:r>
              <a:rPr lang="en-US" sz="850" dirty="0">
                <a:solidFill>
                  <a:srgbClr val="9999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Fórmula para criar planos de aula assertivos e adaptáveis a qualquer situação.</a:t>
            </a:r>
            <a:endParaRPr lang="en-US" sz="850" dirty="0"/>
          </a:p>
        </p:txBody>
      </p:sp>
      <p:sp>
        <p:nvSpPr>
          <p:cNvPr id="16" name="Text 14"/>
          <p:cNvSpPr/>
          <p:nvPr/>
        </p:nvSpPr>
        <p:spPr>
          <a:xfrm>
            <a:off x="4635401" y="911126"/>
            <a:ext cx="4153049" cy="1963787"/>
          </a:xfrm>
          <a:prstGeom prst="roundRect">
            <a:avLst>
              <a:gd name="adj" fmla="val 4527"/>
            </a:avLst>
          </a:prstGeom>
          <a:solidFill>
            <a:srgbClr val="160030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7" name="Shape 15"/>
          <p:cNvSpPr/>
          <p:nvPr/>
        </p:nvSpPr>
        <p:spPr>
          <a:xfrm>
            <a:off x="4654451" y="911126"/>
            <a:ext cx="0" cy="1963787"/>
          </a:xfrm>
          <a:prstGeom prst="line">
            <a:avLst/>
          </a:prstGeom>
          <a:noFill/>
          <a:ln w="38100">
            <a:solidFill>
              <a:srgbClr val="7B00E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838551" y="1038076"/>
            <a:ext cx="3860545" cy="2857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1600" b="1" dirty="0">
                <a:solidFill>
                  <a:srgbClr val="FFB8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🎯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4838551" y="1374577"/>
            <a:ext cx="3860545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1000" b="1" dirty="0">
                <a:solidFill>
                  <a:srgbClr val="9B30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DIDÁTICA DO HERÓI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4838551" y="1568202"/>
            <a:ext cx="3860545" cy="3021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90"/>
              </a:lnSpc>
              <a:buNone/>
            </a:pPr>
            <a:r>
              <a:rPr lang="en-US" sz="850" dirty="0">
                <a:solidFill>
                  <a:srgbClr val="9999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Ensino por infotenimento com comandos energéticos e sinalizações de maestria.</a:t>
            </a:r>
            <a:endParaRPr lang="en-US" sz="850" dirty="0"/>
          </a:p>
        </p:txBody>
      </p:sp>
      <p:sp>
        <p:nvSpPr>
          <p:cNvPr id="21" name="Text 19"/>
          <p:cNvSpPr/>
          <p:nvPr/>
        </p:nvSpPr>
        <p:spPr>
          <a:xfrm>
            <a:off x="4635401" y="2976414"/>
            <a:ext cx="4153049" cy="1963936"/>
          </a:xfrm>
          <a:prstGeom prst="roundRect">
            <a:avLst>
              <a:gd name="adj" fmla="val 4527"/>
            </a:avLst>
          </a:prstGeom>
          <a:solidFill>
            <a:srgbClr val="160030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2" name="Shape 20"/>
          <p:cNvSpPr/>
          <p:nvPr/>
        </p:nvSpPr>
        <p:spPr>
          <a:xfrm>
            <a:off x="4654451" y="2976414"/>
            <a:ext cx="0" cy="1963936"/>
          </a:xfrm>
          <a:prstGeom prst="line">
            <a:avLst/>
          </a:prstGeom>
          <a:noFill/>
          <a:ln w="38100">
            <a:solidFill>
              <a:srgbClr val="FFB80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838551" y="3103364"/>
            <a:ext cx="3860545" cy="2857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1600" b="1" dirty="0">
                <a:solidFill>
                  <a:srgbClr val="FFB8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💃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4838551" y="3439864"/>
            <a:ext cx="3860545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1000" b="1" dirty="0">
                <a:solidFill>
                  <a:srgbClr val="FFB8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COREOGRAFIAS ELETRIZANTES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4838551" y="3633490"/>
            <a:ext cx="3860545" cy="3021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90"/>
              </a:lnSpc>
              <a:buNone/>
            </a:pPr>
            <a:r>
              <a:rPr lang="en-US" sz="850" dirty="0">
                <a:solidFill>
                  <a:srgbClr val="9999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+300 coreografias autorais de alto impacto energético que mantêm alunos engajados.</a:t>
            </a:r>
            <a:endParaRPr lang="en-US" sz="8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447675"/>
          </a:xfrm>
          <a:prstGeom prst="rect">
            <a:avLst/>
          </a:prstGeom>
          <a:solidFill>
            <a:srgbClr val="7B00E0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355550" y="114300"/>
            <a:ext cx="3947681" cy="2190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Por que Contratar um Instrutor TooDance?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8195221" y="166688"/>
            <a:ext cx="605093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50" b="1" dirty="0">
                <a:solidFill>
                  <a:srgbClr val="FFB8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TooDance®</a:t>
            </a:r>
            <a:endParaRPr lang="en-US" sz="850" dirty="0"/>
          </a:p>
        </p:txBody>
      </p:sp>
      <p:sp>
        <p:nvSpPr>
          <p:cNvPr id="5" name="Text 3"/>
          <p:cNvSpPr/>
          <p:nvPr/>
        </p:nvSpPr>
        <p:spPr>
          <a:xfrm>
            <a:off x="355550" y="650825"/>
            <a:ext cx="4152900" cy="606326"/>
          </a:xfrm>
          <a:prstGeom prst="roundRect">
            <a:avLst>
              <a:gd name="adj" fmla="val 14662"/>
            </a:avLst>
          </a:prstGeom>
          <a:solidFill>
            <a:srgbClr val="160030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" name="Shape 4"/>
          <p:cNvSpPr/>
          <p:nvPr/>
        </p:nvSpPr>
        <p:spPr>
          <a:xfrm>
            <a:off x="374600" y="650825"/>
            <a:ext cx="0" cy="606326"/>
          </a:xfrm>
          <a:prstGeom prst="line">
            <a:avLst/>
          </a:prstGeom>
          <a:noFill/>
          <a:ln w="38100">
            <a:solidFill>
              <a:srgbClr val="FFB80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58701" y="777776"/>
            <a:ext cx="3860393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50" b="1" dirty="0">
                <a:solidFill>
                  <a:srgbClr val="FFB8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✅  +300 coreografias autorais exclusivas</a:t>
            </a:r>
            <a:endParaRPr lang="en-US" sz="950" dirty="0"/>
          </a:p>
        </p:txBody>
      </p:sp>
      <p:sp>
        <p:nvSpPr>
          <p:cNvPr id="8" name="Text 6"/>
          <p:cNvSpPr/>
          <p:nvPr/>
        </p:nvSpPr>
        <p:spPr>
          <a:xfrm>
            <a:off x="558701" y="1015901"/>
            <a:ext cx="3860393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300"/>
              </a:spcBef>
              <a:buNone/>
            </a:pPr>
            <a:r>
              <a:rPr lang="en-US" sz="850" dirty="0">
                <a:solidFill>
                  <a:srgbClr val="9999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Novo conteúdo todo mês — aulas sempre frescas e eletrizantes.</a:t>
            </a:r>
            <a:endParaRPr lang="en-US" sz="850" dirty="0"/>
          </a:p>
        </p:txBody>
      </p:sp>
      <p:sp>
        <p:nvSpPr>
          <p:cNvPr id="9" name="Text 7"/>
          <p:cNvSpPr/>
          <p:nvPr/>
        </p:nvSpPr>
        <p:spPr>
          <a:xfrm>
            <a:off x="355550" y="1358652"/>
            <a:ext cx="4152900" cy="606326"/>
          </a:xfrm>
          <a:prstGeom prst="roundRect">
            <a:avLst>
              <a:gd name="adj" fmla="val 14662"/>
            </a:avLst>
          </a:prstGeom>
          <a:solidFill>
            <a:srgbClr val="160030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0" name="Shape 8"/>
          <p:cNvSpPr/>
          <p:nvPr/>
        </p:nvSpPr>
        <p:spPr>
          <a:xfrm>
            <a:off x="374600" y="1358652"/>
            <a:ext cx="0" cy="606326"/>
          </a:xfrm>
          <a:prstGeom prst="line">
            <a:avLst/>
          </a:prstGeom>
          <a:noFill/>
          <a:ln w="38100">
            <a:solidFill>
              <a:srgbClr val="FFB80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58701" y="1485602"/>
            <a:ext cx="3860393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50" b="1" dirty="0">
                <a:solidFill>
                  <a:srgbClr val="FFB8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✅  Metodologia testada e validada</a:t>
            </a:r>
            <a:endParaRPr lang="en-US" sz="950" dirty="0"/>
          </a:p>
        </p:txBody>
      </p:sp>
      <p:sp>
        <p:nvSpPr>
          <p:cNvPr id="12" name="Text 10"/>
          <p:cNvSpPr/>
          <p:nvPr/>
        </p:nvSpPr>
        <p:spPr>
          <a:xfrm>
            <a:off x="558701" y="1723727"/>
            <a:ext cx="3860393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300"/>
              </a:spcBef>
              <a:buNone/>
            </a:pPr>
            <a:r>
              <a:rPr lang="en-US" sz="850" dirty="0">
                <a:solidFill>
                  <a:srgbClr val="9999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Resultados comprovados em academias e empresas em todo o Brasil.</a:t>
            </a:r>
            <a:endParaRPr lang="en-US" sz="850" dirty="0"/>
          </a:p>
        </p:txBody>
      </p:sp>
      <p:sp>
        <p:nvSpPr>
          <p:cNvPr id="13" name="Text 11"/>
          <p:cNvSpPr/>
          <p:nvPr/>
        </p:nvSpPr>
        <p:spPr>
          <a:xfrm>
            <a:off x="355550" y="2066479"/>
            <a:ext cx="4152900" cy="606326"/>
          </a:xfrm>
          <a:prstGeom prst="roundRect">
            <a:avLst>
              <a:gd name="adj" fmla="val 14662"/>
            </a:avLst>
          </a:prstGeom>
          <a:solidFill>
            <a:srgbClr val="160030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4" name="Shape 12"/>
          <p:cNvSpPr/>
          <p:nvPr/>
        </p:nvSpPr>
        <p:spPr>
          <a:xfrm>
            <a:off x="374600" y="2066479"/>
            <a:ext cx="0" cy="606326"/>
          </a:xfrm>
          <a:prstGeom prst="line">
            <a:avLst/>
          </a:prstGeom>
          <a:noFill/>
          <a:ln w="38100">
            <a:solidFill>
              <a:srgbClr val="FFB80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58701" y="2193429"/>
            <a:ext cx="3860393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50" b="1" dirty="0">
                <a:solidFill>
                  <a:srgbClr val="FFB8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✅  Credencial verificável publicamente</a:t>
            </a:r>
            <a:endParaRPr lang="en-US" sz="950" dirty="0"/>
          </a:p>
        </p:txBody>
      </p:sp>
      <p:sp>
        <p:nvSpPr>
          <p:cNvPr id="16" name="Text 14"/>
          <p:cNvSpPr/>
          <p:nvPr/>
        </p:nvSpPr>
        <p:spPr>
          <a:xfrm>
            <a:off x="558701" y="2431554"/>
            <a:ext cx="3860393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300"/>
              </a:spcBef>
              <a:buNone/>
            </a:pPr>
            <a:r>
              <a:rPr lang="en-US" sz="850" dirty="0">
                <a:solidFill>
                  <a:srgbClr val="9999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Cada instrutor tem perfil no marketplace com certificações auditáveis.</a:t>
            </a:r>
            <a:endParaRPr lang="en-US" sz="850" dirty="0"/>
          </a:p>
        </p:txBody>
      </p:sp>
      <p:sp>
        <p:nvSpPr>
          <p:cNvPr id="17" name="Text 15"/>
          <p:cNvSpPr/>
          <p:nvPr/>
        </p:nvSpPr>
        <p:spPr>
          <a:xfrm>
            <a:off x="4635401" y="650825"/>
            <a:ext cx="4153049" cy="606326"/>
          </a:xfrm>
          <a:prstGeom prst="roundRect">
            <a:avLst>
              <a:gd name="adj" fmla="val 14662"/>
            </a:avLst>
          </a:prstGeom>
          <a:solidFill>
            <a:srgbClr val="160030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8" name="Shape 16"/>
          <p:cNvSpPr/>
          <p:nvPr/>
        </p:nvSpPr>
        <p:spPr>
          <a:xfrm>
            <a:off x="4654451" y="650825"/>
            <a:ext cx="0" cy="606326"/>
          </a:xfrm>
          <a:prstGeom prst="line">
            <a:avLst/>
          </a:prstGeom>
          <a:noFill/>
          <a:ln w="38100">
            <a:solidFill>
              <a:srgbClr val="7B00E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838551" y="777776"/>
            <a:ext cx="3860545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50" b="1" dirty="0">
                <a:solidFill>
                  <a:srgbClr val="9B30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✅  Instrutores em formação contínua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4838551" y="1015901"/>
            <a:ext cx="3860545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300"/>
              </a:spcBef>
              <a:buNone/>
            </a:pPr>
            <a:r>
              <a:rPr lang="en-US" sz="850" dirty="0">
                <a:solidFill>
                  <a:srgbClr val="9999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Encontros ao vivo semanais e atualizações constantes de conteúdo.</a:t>
            </a:r>
            <a:endParaRPr lang="en-US" sz="850" dirty="0"/>
          </a:p>
        </p:txBody>
      </p:sp>
      <p:sp>
        <p:nvSpPr>
          <p:cNvPr id="21" name="Text 19"/>
          <p:cNvSpPr/>
          <p:nvPr/>
        </p:nvSpPr>
        <p:spPr>
          <a:xfrm>
            <a:off x="4635401" y="1358652"/>
            <a:ext cx="4153049" cy="606326"/>
          </a:xfrm>
          <a:prstGeom prst="roundRect">
            <a:avLst>
              <a:gd name="adj" fmla="val 14662"/>
            </a:avLst>
          </a:prstGeom>
          <a:solidFill>
            <a:srgbClr val="160030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2" name="Shape 20"/>
          <p:cNvSpPr/>
          <p:nvPr/>
        </p:nvSpPr>
        <p:spPr>
          <a:xfrm>
            <a:off x="4654451" y="1358652"/>
            <a:ext cx="0" cy="606326"/>
          </a:xfrm>
          <a:prstGeom prst="line">
            <a:avLst/>
          </a:prstGeom>
          <a:noFill/>
          <a:ln w="38100">
            <a:solidFill>
              <a:srgbClr val="7B00E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838551" y="1485602"/>
            <a:ext cx="3860545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50" b="1" dirty="0">
                <a:solidFill>
                  <a:srgbClr val="9B30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✅  Inclusivo — todas as idades e níveis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4838551" y="1723727"/>
            <a:ext cx="3860545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300"/>
              </a:spcBef>
              <a:buNone/>
            </a:pPr>
            <a:r>
              <a:rPr lang="en-US" sz="850" dirty="0">
                <a:solidFill>
                  <a:srgbClr val="9999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 iniciante ao avançado — crianças, adultos e terceira idade.</a:t>
            </a:r>
            <a:endParaRPr lang="en-US" sz="850" dirty="0"/>
          </a:p>
        </p:txBody>
      </p:sp>
      <p:sp>
        <p:nvSpPr>
          <p:cNvPr id="25" name="Text 23"/>
          <p:cNvSpPr/>
          <p:nvPr/>
        </p:nvSpPr>
        <p:spPr>
          <a:xfrm>
            <a:off x="4635401" y="2066479"/>
            <a:ext cx="4153049" cy="606326"/>
          </a:xfrm>
          <a:prstGeom prst="roundRect">
            <a:avLst>
              <a:gd name="adj" fmla="val 14662"/>
            </a:avLst>
          </a:prstGeom>
          <a:solidFill>
            <a:srgbClr val="160030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6" name="Shape 24"/>
          <p:cNvSpPr/>
          <p:nvPr/>
        </p:nvSpPr>
        <p:spPr>
          <a:xfrm>
            <a:off x="4654451" y="2066479"/>
            <a:ext cx="0" cy="606326"/>
          </a:xfrm>
          <a:prstGeom prst="line">
            <a:avLst/>
          </a:prstGeom>
          <a:noFill/>
          <a:ln w="38100">
            <a:solidFill>
              <a:srgbClr val="7B00E0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838551" y="2193429"/>
            <a:ext cx="3860545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50" b="1" dirty="0">
                <a:solidFill>
                  <a:srgbClr val="9B30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✅  Sem necessidade de formação em Ed. Física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4838551" y="2431554"/>
            <a:ext cx="3860545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300"/>
              </a:spcBef>
              <a:buNone/>
            </a:pPr>
            <a:r>
              <a:rPr lang="en-US" sz="850" dirty="0">
                <a:solidFill>
                  <a:srgbClr val="9999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Paixão por dança + Metodologia TooDance® = instrutor de excelência.</a:t>
            </a:r>
            <a:endParaRPr lang="en-US" sz="8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447675"/>
          </a:xfrm>
          <a:prstGeom prst="rect">
            <a:avLst/>
          </a:prstGeom>
          <a:solidFill>
            <a:srgbClr val="7B00E0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355550" y="114300"/>
            <a:ext cx="3325585" cy="2190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 que Nossos Instrutores Entregam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8195221" y="166688"/>
            <a:ext cx="605093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50" b="1" dirty="0">
                <a:solidFill>
                  <a:srgbClr val="FFB8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TooDance®</a:t>
            </a:r>
            <a:endParaRPr lang="en-US" sz="850" dirty="0"/>
          </a:p>
        </p:txBody>
      </p:sp>
      <p:sp>
        <p:nvSpPr>
          <p:cNvPr id="5" name="Text 3"/>
          <p:cNvSpPr/>
          <p:nvPr/>
        </p:nvSpPr>
        <p:spPr>
          <a:xfrm>
            <a:off x="355550" y="650825"/>
            <a:ext cx="4152900" cy="1362075"/>
          </a:xfrm>
          <a:prstGeom prst="roundRect">
            <a:avLst>
              <a:gd name="adj" fmla="val 6527"/>
            </a:avLst>
          </a:prstGeom>
          <a:solidFill>
            <a:srgbClr val="160030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520601" y="777776"/>
            <a:ext cx="3899255" cy="2857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300"/>
              </a:spcAft>
              <a:buNone/>
            </a:pPr>
            <a:r>
              <a:rPr lang="en-US" sz="1600" b="1" dirty="0">
                <a:solidFill>
                  <a:srgbClr val="FFB8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🔥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520601" y="1101626"/>
            <a:ext cx="3899255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300"/>
              </a:spcAft>
              <a:buNone/>
            </a:pPr>
            <a:r>
              <a:rPr lang="en-US" sz="950" b="1" dirty="0">
                <a:solidFill>
                  <a:srgbClr val="FFB8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Aulas de alta energia</a:t>
            </a:r>
            <a:endParaRPr lang="en-US" sz="950" dirty="0"/>
          </a:p>
        </p:txBody>
      </p:sp>
      <p:sp>
        <p:nvSpPr>
          <p:cNvPr id="8" name="Text 6"/>
          <p:cNvSpPr/>
          <p:nvPr/>
        </p:nvSpPr>
        <p:spPr>
          <a:xfrm>
            <a:off x="520601" y="1273076"/>
            <a:ext cx="3899255" cy="1510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90"/>
              </a:lnSpc>
              <a:buNone/>
            </a:pPr>
            <a:r>
              <a:rPr lang="en-US" sz="850" dirty="0">
                <a:solidFill>
                  <a:srgbClr val="9999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Experiências que fidelizam alunos e aumentam a frequência das turmas.</a:t>
            </a:r>
            <a:endParaRPr lang="en-US" sz="850" dirty="0"/>
          </a:p>
        </p:txBody>
      </p:sp>
      <p:sp>
        <p:nvSpPr>
          <p:cNvPr id="9" name="Text 7"/>
          <p:cNvSpPr/>
          <p:nvPr/>
        </p:nvSpPr>
        <p:spPr>
          <a:xfrm>
            <a:off x="355550" y="2114401"/>
            <a:ext cx="4152900" cy="1362224"/>
          </a:xfrm>
          <a:prstGeom prst="roundRect">
            <a:avLst>
              <a:gd name="adj" fmla="val 6526"/>
            </a:avLst>
          </a:prstGeom>
          <a:solidFill>
            <a:srgbClr val="160030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520601" y="2241352"/>
            <a:ext cx="3899255" cy="2857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300"/>
              </a:spcAft>
              <a:buNone/>
            </a:pPr>
            <a:r>
              <a:rPr lang="en-US" sz="1600" b="1" dirty="0">
                <a:solidFill>
                  <a:srgbClr val="FFB8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📈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520601" y="2565202"/>
            <a:ext cx="3899255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300"/>
              </a:spcAft>
              <a:buNone/>
            </a:pPr>
            <a:r>
              <a:rPr lang="en-US" sz="950" b="1" dirty="0">
                <a:solidFill>
                  <a:srgbClr val="FFB8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Maior engajamento e retenção</a:t>
            </a:r>
            <a:endParaRPr lang="en-US" sz="950" dirty="0"/>
          </a:p>
        </p:txBody>
      </p:sp>
      <p:sp>
        <p:nvSpPr>
          <p:cNvPr id="12" name="Text 10"/>
          <p:cNvSpPr/>
          <p:nvPr/>
        </p:nvSpPr>
        <p:spPr>
          <a:xfrm>
            <a:off x="520601" y="2736652"/>
            <a:ext cx="3899255" cy="1510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90"/>
              </a:lnSpc>
              <a:buNone/>
            </a:pPr>
            <a:r>
              <a:rPr lang="en-US" sz="850" dirty="0">
                <a:solidFill>
                  <a:srgbClr val="9999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Redução da evasão com aulas que os alunos não querem perder.</a:t>
            </a:r>
            <a:endParaRPr lang="en-US" sz="850" dirty="0"/>
          </a:p>
        </p:txBody>
      </p:sp>
      <p:sp>
        <p:nvSpPr>
          <p:cNvPr id="13" name="Text 11"/>
          <p:cNvSpPr/>
          <p:nvPr/>
        </p:nvSpPr>
        <p:spPr>
          <a:xfrm>
            <a:off x="355550" y="3578126"/>
            <a:ext cx="4152900" cy="1362224"/>
          </a:xfrm>
          <a:prstGeom prst="roundRect">
            <a:avLst>
              <a:gd name="adj" fmla="val 6526"/>
            </a:avLst>
          </a:prstGeom>
          <a:solidFill>
            <a:srgbClr val="160030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4" name="Text 12"/>
          <p:cNvSpPr/>
          <p:nvPr/>
        </p:nvSpPr>
        <p:spPr>
          <a:xfrm>
            <a:off x="520601" y="3705076"/>
            <a:ext cx="3899255" cy="2857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300"/>
              </a:spcAft>
              <a:buNone/>
            </a:pPr>
            <a:r>
              <a:rPr lang="en-US" sz="1600" b="1" dirty="0">
                <a:solidFill>
                  <a:srgbClr val="FFB8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🎭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520601" y="4028926"/>
            <a:ext cx="3899255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300"/>
              </a:spcAft>
              <a:buNone/>
            </a:pPr>
            <a:r>
              <a:rPr lang="en-US" sz="950" b="1" dirty="0">
                <a:solidFill>
                  <a:srgbClr val="FFB8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Coreografias exclusivas TooDance®</a:t>
            </a:r>
            <a:endParaRPr lang="en-US" sz="950" dirty="0"/>
          </a:p>
        </p:txBody>
      </p:sp>
      <p:sp>
        <p:nvSpPr>
          <p:cNvPr id="16" name="Text 14"/>
          <p:cNvSpPr/>
          <p:nvPr/>
        </p:nvSpPr>
        <p:spPr>
          <a:xfrm>
            <a:off x="520601" y="4200376"/>
            <a:ext cx="3899255" cy="1510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90"/>
              </a:lnSpc>
              <a:buNone/>
            </a:pPr>
            <a:r>
              <a:rPr lang="en-US" sz="850" dirty="0">
                <a:solidFill>
                  <a:srgbClr val="9999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Diferencial criativo único que nenhuma outra academia oferece.</a:t>
            </a:r>
            <a:endParaRPr lang="en-US" sz="850" dirty="0"/>
          </a:p>
        </p:txBody>
      </p:sp>
      <p:sp>
        <p:nvSpPr>
          <p:cNvPr id="17" name="Text 15"/>
          <p:cNvSpPr/>
          <p:nvPr/>
        </p:nvSpPr>
        <p:spPr>
          <a:xfrm>
            <a:off x="4635401" y="650825"/>
            <a:ext cx="4153049" cy="1362075"/>
          </a:xfrm>
          <a:prstGeom prst="roundRect">
            <a:avLst>
              <a:gd name="adj" fmla="val 6527"/>
            </a:avLst>
          </a:prstGeom>
          <a:solidFill>
            <a:srgbClr val="160030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8" name="Text 16"/>
          <p:cNvSpPr/>
          <p:nvPr/>
        </p:nvSpPr>
        <p:spPr>
          <a:xfrm>
            <a:off x="4800451" y="777776"/>
            <a:ext cx="3899407" cy="2857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300"/>
              </a:spcAft>
              <a:buNone/>
            </a:pPr>
            <a:r>
              <a:rPr lang="en-US" sz="1600" b="1" dirty="0">
                <a:solidFill>
                  <a:srgbClr val="9B30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👥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4800451" y="1101626"/>
            <a:ext cx="3899407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300"/>
              </a:spcAft>
              <a:buNone/>
            </a:pPr>
            <a:r>
              <a:rPr lang="en-US" sz="950" b="1" dirty="0">
                <a:solidFill>
                  <a:srgbClr val="9B30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Experiência de comunidade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4800451" y="1273076"/>
            <a:ext cx="3899407" cy="1510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90"/>
              </a:lnSpc>
              <a:buNone/>
            </a:pPr>
            <a:r>
              <a:rPr lang="en-US" sz="850" dirty="0">
                <a:solidFill>
                  <a:srgbClr val="9999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Alunos que se sentem parte de algo maior — heróis de uma missão.</a:t>
            </a:r>
            <a:endParaRPr lang="en-US" sz="850" dirty="0"/>
          </a:p>
        </p:txBody>
      </p:sp>
      <p:sp>
        <p:nvSpPr>
          <p:cNvPr id="21" name="Text 19"/>
          <p:cNvSpPr/>
          <p:nvPr/>
        </p:nvSpPr>
        <p:spPr>
          <a:xfrm>
            <a:off x="4635401" y="2114401"/>
            <a:ext cx="4153049" cy="1362224"/>
          </a:xfrm>
          <a:prstGeom prst="roundRect">
            <a:avLst>
              <a:gd name="adj" fmla="val 6526"/>
            </a:avLst>
          </a:prstGeom>
          <a:solidFill>
            <a:srgbClr val="160030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2" name="Text 20"/>
          <p:cNvSpPr/>
          <p:nvPr/>
        </p:nvSpPr>
        <p:spPr>
          <a:xfrm>
            <a:off x="4800451" y="2241352"/>
            <a:ext cx="3899407" cy="2857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300"/>
              </a:spcAft>
              <a:buNone/>
            </a:pPr>
            <a:r>
              <a:rPr lang="en-US" sz="1600" b="1" dirty="0">
                <a:solidFill>
                  <a:srgbClr val="9B30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💡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4800451" y="2565202"/>
            <a:ext cx="3899407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300"/>
              </a:spcAft>
              <a:buNone/>
            </a:pPr>
            <a:r>
              <a:rPr lang="en-US" sz="950" b="1" dirty="0">
                <a:solidFill>
                  <a:srgbClr val="9B30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Evolução contínua garantida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4800451" y="2736652"/>
            <a:ext cx="3899407" cy="1510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90"/>
              </a:lnSpc>
              <a:buNone/>
            </a:pPr>
            <a:r>
              <a:rPr lang="en-US" sz="850" dirty="0">
                <a:solidFill>
                  <a:srgbClr val="9999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Instrutores em atualização permanente com a TooDance Academy.</a:t>
            </a:r>
            <a:endParaRPr lang="en-US" sz="850" dirty="0"/>
          </a:p>
        </p:txBody>
      </p:sp>
      <p:sp>
        <p:nvSpPr>
          <p:cNvPr id="25" name="Text 23"/>
          <p:cNvSpPr/>
          <p:nvPr/>
        </p:nvSpPr>
        <p:spPr>
          <a:xfrm>
            <a:off x="4635401" y="3578126"/>
            <a:ext cx="4153049" cy="1362224"/>
          </a:xfrm>
          <a:prstGeom prst="roundRect">
            <a:avLst>
              <a:gd name="adj" fmla="val 6526"/>
            </a:avLst>
          </a:prstGeom>
          <a:solidFill>
            <a:srgbClr val="160030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6" name="Text 24"/>
          <p:cNvSpPr/>
          <p:nvPr/>
        </p:nvSpPr>
        <p:spPr>
          <a:xfrm>
            <a:off x="4800451" y="3705076"/>
            <a:ext cx="3899407" cy="2857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300"/>
              </a:spcAft>
              <a:buNone/>
            </a:pPr>
            <a:r>
              <a:rPr lang="en-US" sz="1600" b="1" dirty="0">
                <a:solidFill>
                  <a:srgbClr val="9B30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🏆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4800451" y="4028926"/>
            <a:ext cx="3899407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300"/>
              </a:spcAft>
              <a:buNone/>
            </a:pPr>
            <a:r>
              <a:rPr lang="en-US" sz="950" b="1" dirty="0">
                <a:solidFill>
                  <a:srgbClr val="9B30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Credencial oficial verificável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4800451" y="4200376"/>
            <a:ext cx="3899407" cy="1510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190"/>
              </a:lnSpc>
              <a:buNone/>
            </a:pPr>
            <a:r>
              <a:rPr lang="en-US" sz="850" dirty="0">
                <a:solidFill>
                  <a:srgbClr val="9999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Certificação auditável em tempo real no marketplace oficial.</a:t>
            </a:r>
            <a:endParaRPr lang="en-US" sz="8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447675"/>
          </a:xfrm>
          <a:prstGeom prst="rect">
            <a:avLst/>
          </a:prstGeom>
          <a:solidFill>
            <a:srgbClr val="7B00E0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355550" y="114300"/>
            <a:ext cx="3358223" cy="2190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Nossos Instrutores São Certificados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8195221" y="166688"/>
            <a:ext cx="605093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50" b="1" dirty="0">
                <a:solidFill>
                  <a:srgbClr val="FFB8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TooDance®</a:t>
            </a:r>
            <a:endParaRPr lang="en-US" sz="850" dirty="0"/>
          </a:p>
        </p:txBody>
      </p:sp>
      <p:sp>
        <p:nvSpPr>
          <p:cNvPr id="5" name="Text 3"/>
          <p:cNvSpPr/>
          <p:nvPr/>
        </p:nvSpPr>
        <p:spPr>
          <a:xfrm>
            <a:off x="271221" y="650825"/>
            <a:ext cx="8601557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spcAft>
                <a:spcPts val="1200"/>
              </a:spcAft>
              <a:buNone/>
            </a:pPr>
            <a:r>
              <a:rPr lang="en-US" sz="950" dirty="0">
                <a:solidFill>
                  <a:srgbClr val="9999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Cada nível representa centenas de horas de formação, prática e resultados comprovados:</a:t>
            </a:r>
            <a:endParaRPr lang="en-US" sz="950" dirty="0"/>
          </a:p>
        </p:txBody>
      </p:sp>
      <p:sp>
        <p:nvSpPr>
          <p:cNvPr id="6" name="Text 4"/>
          <p:cNvSpPr/>
          <p:nvPr/>
        </p:nvSpPr>
        <p:spPr>
          <a:xfrm>
            <a:off x="355550" y="936575"/>
            <a:ext cx="984945" cy="1524000"/>
          </a:xfrm>
          <a:prstGeom prst="roundRect">
            <a:avLst>
              <a:gd name="adj" fmla="val 7736"/>
            </a:avLst>
          </a:prstGeom>
          <a:solidFill>
            <a:srgbClr val="160030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7" name="Shape 5"/>
          <p:cNvSpPr/>
          <p:nvPr/>
        </p:nvSpPr>
        <p:spPr>
          <a:xfrm>
            <a:off x="355550" y="955625"/>
            <a:ext cx="984945" cy="0"/>
          </a:xfrm>
          <a:prstGeom prst="line">
            <a:avLst/>
          </a:prstGeom>
          <a:noFill/>
          <a:ln w="38100">
            <a:solidFill>
              <a:srgbClr val="88888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46010" y="1076176"/>
            <a:ext cx="204026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spcAft>
                <a:spcPts val="200"/>
              </a:spcAft>
              <a:buNone/>
            </a:pPr>
            <a:r>
              <a:rPr lang="en-US" sz="1400" dirty="0">
                <a:solidFill>
                  <a:srgbClr val="AAAA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🥉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679216" y="1368177"/>
            <a:ext cx="337614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AAAA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START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1416695" y="936575"/>
            <a:ext cx="985093" cy="1524000"/>
          </a:xfrm>
          <a:prstGeom prst="roundRect">
            <a:avLst>
              <a:gd name="adj" fmla="val 7735"/>
            </a:avLst>
          </a:prstGeom>
          <a:solidFill>
            <a:srgbClr val="160030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1" name="Shape 9"/>
          <p:cNvSpPr/>
          <p:nvPr/>
        </p:nvSpPr>
        <p:spPr>
          <a:xfrm>
            <a:off x="1416695" y="955625"/>
            <a:ext cx="985093" cy="0"/>
          </a:xfrm>
          <a:prstGeom prst="line">
            <a:avLst/>
          </a:prstGeom>
          <a:noFill/>
          <a:ln w="38100">
            <a:solidFill>
              <a:srgbClr val="C0C0C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807154" y="1076176"/>
            <a:ext cx="204026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spcAft>
                <a:spcPts val="200"/>
              </a:spcAft>
              <a:buNone/>
            </a:pPr>
            <a:r>
              <a:rPr lang="en-US" sz="1400" dirty="0">
                <a:solidFill>
                  <a:srgbClr val="C0C0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🥈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1762372" y="1368177"/>
            <a:ext cx="29359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C0C0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ELITE</a:t>
            </a:r>
            <a:endParaRPr lang="en-US" sz="800" dirty="0"/>
          </a:p>
        </p:txBody>
      </p:sp>
      <p:sp>
        <p:nvSpPr>
          <p:cNvPr id="14" name="Text 12"/>
          <p:cNvSpPr/>
          <p:nvPr/>
        </p:nvSpPr>
        <p:spPr>
          <a:xfrm>
            <a:off x="2477988" y="936575"/>
            <a:ext cx="984945" cy="1524000"/>
          </a:xfrm>
          <a:prstGeom prst="roundRect">
            <a:avLst>
              <a:gd name="adj" fmla="val 7736"/>
            </a:avLst>
          </a:prstGeom>
          <a:solidFill>
            <a:srgbClr val="160030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5" name="Shape 13"/>
          <p:cNvSpPr/>
          <p:nvPr/>
        </p:nvSpPr>
        <p:spPr>
          <a:xfrm>
            <a:off x="2477988" y="955625"/>
            <a:ext cx="984945" cy="0"/>
          </a:xfrm>
          <a:prstGeom prst="line">
            <a:avLst/>
          </a:prstGeom>
          <a:noFill/>
          <a:ln w="38100">
            <a:solidFill>
              <a:srgbClr val="64C8F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868448" y="1076176"/>
            <a:ext cx="204026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spcAft>
                <a:spcPts val="200"/>
              </a:spcAft>
              <a:buNone/>
            </a:pPr>
            <a:r>
              <a:rPr lang="en-US" sz="1400" dirty="0">
                <a:solidFill>
                  <a:srgbClr val="64C8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💎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2697062" y="1368177"/>
            <a:ext cx="546649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64C8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DIAMANTE</a:t>
            </a:r>
            <a:endParaRPr lang="en-US" sz="800" dirty="0"/>
          </a:p>
        </p:txBody>
      </p:sp>
      <p:sp>
        <p:nvSpPr>
          <p:cNvPr id="18" name="Text 16"/>
          <p:cNvSpPr/>
          <p:nvPr/>
        </p:nvSpPr>
        <p:spPr>
          <a:xfrm>
            <a:off x="3539133" y="936575"/>
            <a:ext cx="985093" cy="1524000"/>
          </a:xfrm>
          <a:prstGeom prst="roundRect">
            <a:avLst>
              <a:gd name="adj" fmla="val 7735"/>
            </a:avLst>
          </a:prstGeom>
          <a:solidFill>
            <a:srgbClr val="160030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9" name="Shape 17"/>
          <p:cNvSpPr/>
          <p:nvPr/>
        </p:nvSpPr>
        <p:spPr>
          <a:xfrm>
            <a:off x="3539133" y="955625"/>
            <a:ext cx="985093" cy="0"/>
          </a:xfrm>
          <a:prstGeom prst="line">
            <a:avLst/>
          </a:prstGeom>
          <a:noFill/>
          <a:ln w="38100">
            <a:solidFill>
              <a:srgbClr val="7B00E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929592" y="1076176"/>
            <a:ext cx="204026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spcAft>
                <a:spcPts val="200"/>
              </a:spcAft>
              <a:buNone/>
            </a:pPr>
            <a:r>
              <a:rPr lang="en-US" sz="1400" dirty="0">
                <a:solidFill>
                  <a:srgbClr val="9B30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👑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3876307" y="1368177"/>
            <a:ext cx="310744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9B30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LÍDER</a:t>
            </a:r>
            <a:endParaRPr lang="en-US" sz="800" dirty="0"/>
          </a:p>
        </p:txBody>
      </p:sp>
      <p:sp>
        <p:nvSpPr>
          <p:cNvPr id="22" name="Text 20"/>
          <p:cNvSpPr/>
          <p:nvPr/>
        </p:nvSpPr>
        <p:spPr>
          <a:xfrm>
            <a:off x="4600426" y="936575"/>
            <a:ext cx="985093" cy="1524000"/>
          </a:xfrm>
          <a:prstGeom prst="roundRect">
            <a:avLst>
              <a:gd name="adj" fmla="val 7735"/>
            </a:avLst>
          </a:prstGeom>
          <a:solidFill>
            <a:srgbClr val="160030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3" name="Shape 21"/>
          <p:cNvSpPr/>
          <p:nvPr/>
        </p:nvSpPr>
        <p:spPr>
          <a:xfrm>
            <a:off x="4600426" y="955625"/>
            <a:ext cx="985093" cy="0"/>
          </a:xfrm>
          <a:prstGeom prst="line">
            <a:avLst/>
          </a:prstGeom>
          <a:noFill/>
          <a:ln w="38100">
            <a:solidFill>
              <a:srgbClr val="FFB80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990886" y="1076176"/>
            <a:ext cx="204026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spcAft>
                <a:spcPts val="200"/>
              </a:spcAft>
              <a:buNone/>
            </a:pPr>
            <a:r>
              <a:rPr lang="en-US" sz="1400" dirty="0">
                <a:solidFill>
                  <a:srgbClr val="FFB8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⚡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4739040" y="1368177"/>
            <a:ext cx="707865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B8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HERÓIS ELET.</a:t>
            </a:r>
            <a:endParaRPr lang="en-US" sz="800" dirty="0"/>
          </a:p>
        </p:txBody>
      </p:sp>
      <p:sp>
        <p:nvSpPr>
          <p:cNvPr id="26" name="Text 24"/>
          <p:cNvSpPr/>
          <p:nvPr/>
        </p:nvSpPr>
        <p:spPr>
          <a:xfrm>
            <a:off x="5661720" y="936575"/>
            <a:ext cx="985093" cy="1524000"/>
          </a:xfrm>
          <a:prstGeom prst="roundRect">
            <a:avLst>
              <a:gd name="adj" fmla="val 7735"/>
            </a:avLst>
          </a:prstGeom>
          <a:solidFill>
            <a:srgbClr val="160030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7" name="Shape 25"/>
          <p:cNvSpPr/>
          <p:nvPr/>
        </p:nvSpPr>
        <p:spPr>
          <a:xfrm>
            <a:off x="5661720" y="955625"/>
            <a:ext cx="985093" cy="0"/>
          </a:xfrm>
          <a:prstGeom prst="line">
            <a:avLst/>
          </a:prstGeom>
          <a:noFill/>
          <a:ln w="38100">
            <a:solidFill>
              <a:srgbClr val="FFB800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6052179" y="1076176"/>
            <a:ext cx="204026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spcAft>
                <a:spcPts val="200"/>
              </a:spcAft>
              <a:buNone/>
            </a:pPr>
            <a:r>
              <a:rPr lang="en-US" sz="1400" dirty="0">
                <a:solidFill>
                  <a:srgbClr val="FFB8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🎓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5846332" y="1368177"/>
            <a:ext cx="61572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B8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TREINADOR</a:t>
            </a:r>
            <a:endParaRPr lang="en-US" sz="800" dirty="0"/>
          </a:p>
        </p:txBody>
      </p:sp>
      <p:sp>
        <p:nvSpPr>
          <p:cNvPr id="30" name="Text 28"/>
          <p:cNvSpPr/>
          <p:nvPr/>
        </p:nvSpPr>
        <p:spPr>
          <a:xfrm>
            <a:off x="6723013" y="936575"/>
            <a:ext cx="985093" cy="1524000"/>
          </a:xfrm>
          <a:prstGeom prst="roundRect">
            <a:avLst>
              <a:gd name="adj" fmla="val 7735"/>
            </a:avLst>
          </a:prstGeom>
          <a:solidFill>
            <a:srgbClr val="160030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1" name="Shape 29"/>
          <p:cNvSpPr/>
          <p:nvPr/>
        </p:nvSpPr>
        <p:spPr>
          <a:xfrm>
            <a:off x="6723013" y="955625"/>
            <a:ext cx="985093" cy="0"/>
          </a:xfrm>
          <a:prstGeom prst="line">
            <a:avLst/>
          </a:prstGeom>
          <a:noFill/>
          <a:ln w="38100">
            <a:solidFill>
              <a:srgbClr val="FFB800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7113472" y="1076176"/>
            <a:ext cx="204026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spcAft>
                <a:spcPts val="200"/>
              </a:spcAft>
              <a:buNone/>
            </a:pPr>
            <a:r>
              <a:rPr lang="en-US" sz="1400" dirty="0">
                <a:solidFill>
                  <a:srgbClr val="FFB8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🏛️</a:t>
            </a:r>
            <a:endParaRPr lang="en-US" sz="1400" dirty="0"/>
          </a:p>
        </p:txBody>
      </p:sp>
      <p:sp>
        <p:nvSpPr>
          <p:cNvPr id="33" name="Text 31"/>
          <p:cNvSpPr/>
          <p:nvPr/>
        </p:nvSpPr>
        <p:spPr>
          <a:xfrm>
            <a:off x="6922045" y="1368177"/>
            <a:ext cx="587029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B8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CONSELHO</a:t>
            </a:r>
            <a:endParaRPr lang="en-US" sz="800" dirty="0"/>
          </a:p>
        </p:txBody>
      </p:sp>
      <p:sp>
        <p:nvSpPr>
          <p:cNvPr id="34" name="Text 32"/>
          <p:cNvSpPr/>
          <p:nvPr/>
        </p:nvSpPr>
        <p:spPr>
          <a:xfrm>
            <a:off x="7784306" y="936575"/>
            <a:ext cx="1004143" cy="1524000"/>
          </a:xfrm>
          <a:prstGeom prst="roundRect">
            <a:avLst>
              <a:gd name="adj" fmla="val 7589"/>
            </a:avLst>
          </a:prstGeom>
          <a:solidFill>
            <a:srgbClr val="1A0035"/>
          </a:solidFill>
          <a:ln w="9525">
            <a:solidFill>
              <a:srgbClr val="FFB800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5" name="Text 33"/>
          <p:cNvSpPr/>
          <p:nvPr/>
        </p:nvSpPr>
        <p:spPr>
          <a:xfrm>
            <a:off x="8184291" y="1047601"/>
            <a:ext cx="204026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spcAft>
                <a:spcPts val="200"/>
              </a:spcAft>
              <a:buNone/>
            </a:pPr>
            <a:r>
              <a:rPr lang="en-US" sz="1400" dirty="0">
                <a:solidFill>
                  <a:srgbClr val="FFB8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🌟</a:t>
            </a:r>
            <a:endParaRPr lang="en-US" sz="1400" dirty="0"/>
          </a:p>
        </p:txBody>
      </p:sp>
      <p:sp>
        <p:nvSpPr>
          <p:cNvPr id="36" name="Text 34"/>
          <p:cNvSpPr/>
          <p:nvPr/>
        </p:nvSpPr>
        <p:spPr>
          <a:xfrm>
            <a:off x="8070588" y="1339602"/>
            <a:ext cx="431581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B8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MESTRE</a:t>
            </a:r>
            <a:endParaRPr lang="en-US" sz="800" dirty="0"/>
          </a:p>
        </p:txBody>
      </p:sp>
      <p:sp>
        <p:nvSpPr>
          <p:cNvPr id="37" name="Text 35"/>
          <p:cNvSpPr/>
          <p:nvPr/>
        </p:nvSpPr>
        <p:spPr>
          <a:xfrm>
            <a:off x="355550" y="2587526"/>
            <a:ext cx="8432899" cy="396776"/>
          </a:xfrm>
          <a:prstGeom prst="roundRect">
            <a:avLst>
              <a:gd name="adj" fmla="val 22406"/>
            </a:avLst>
          </a:prstGeom>
          <a:solidFill>
            <a:srgbClr val="160030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8" name="Text 36"/>
          <p:cNvSpPr/>
          <p:nvPr/>
        </p:nvSpPr>
        <p:spPr>
          <a:xfrm>
            <a:off x="558701" y="2719239"/>
            <a:ext cx="2022190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9999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Verificação instantânea de credenciais:</a:t>
            </a:r>
            <a:endParaRPr lang="en-US" sz="900" dirty="0"/>
          </a:p>
        </p:txBody>
      </p:sp>
      <p:sp>
        <p:nvSpPr>
          <p:cNvPr id="39" name="Text 37"/>
          <p:cNvSpPr/>
          <p:nvPr/>
        </p:nvSpPr>
        <p:spPr>
          <a:xfrm>
            <a:off x="6785967" y="2714476"/>
            <a:ext cx="1835319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FFB8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marketplace.toodance.com.br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447675"/>
          </a:xfrm>
          <a:prstGeom prst="rect">
            <a:avLst/>
          </a:prstGeom>
          <a:solidFill>
            <a:srgbClr val="7B00E0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355550" y="114300"/>
            <a:ext cx="3166949" cy="2190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Dança para Todos, em Todo Lugar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8195221" y="166688"/>
            <a:ext cx="605093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50" b="1" dirty="0">
                <a:solidFill>
                  <a:srgbClr val="FFB8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TooDance®</a:t>
            </a:r>
            <a:endParaRPr lang="en-US" sz="850" dirty="0"/>
          </a:p>
        </p:txBody>
      </p:sp>
      <p:sp>
        <p:nvSpPr>
          <p:cNvPr id="5" name="Text 3"/>
          <p:cNvSpPr/>
          <p:nvPr/>
        </p:nvSpPr>
        <p:spPr>
          <a:xfrm>
            <a:off x="355550" y="650825"/>
            <a:ext cx="4152900" cy="692051"/>
          </a:xfrm>
          <a:prstGeom prst="roundRect">
            <a:avLst>
              <a:gd name="adj" fmla="val 12846"/>
            </a:avLst>
          </a:prstGeom>
          <a:solidFill>
            <a:srgbClr val="160030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" name="Shape 4"/>
          <p:cNvSpPr/>
          <p:nvPr/>
        </p:nvSpPr>
        <p:spPr>
          <a:xfrm>
            <a:off x="374600" y="650825"/>
            <a:ext cx="0" cy="692051"/>
          </a:xfrm>
          <a:prstGeom prst="line">
            <a:avLst/>
          </a:prstGeom>
          <a:noFill/>
          <a:ln w="38100">
            <a:solidFill>
              <a:srgbClr val="7B00E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58701" y="777776"/>
            <a:ext cx="3860393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300"/>
              </a:spcAft>
              <a:buNone/>
            </a:pPr>
            <a:r>
              <a:rPr lang="en-US" sz="950" b="1" dirty="0">
                <a:solidFill>
                  <a:srgbClr val="9B30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Todas as idades</a:t>
            </a:r>
            <a:endParaRPr lang="en-US" sz="950" dirty="0"/>
          </a:p>
        </p:txBody>
      </p:sp>
      <p:sp>
        <p:nvSpPr>
          <p:cNvPr id="8" name="Text 6"/>
          <p:cNvSpPr/>
          <p:nvPr/>
        </p:nvSpPr>
        <p:spPr>
          <a:xfrm>
            <a:off x="558701" y="949226"/>
            <a:ext cx="3860393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9999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Crianças, adultos, terceira idade — a Metodologia Eletrizante adapta-se a todos.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55550" y="1444377"/>
            <a:ext cx="4152900" cy="558701"/>
          </a:xfrm>
          <a:prstGeom prst="roundRect">
            <a:avLst>
              <a:gd name="adj" fmla="val 15912"/>
            </a:avLst>
          </a:prstGeom>
          <a:solidFill>
            <a:srgbClr val="160030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0" name="Shape 8"/>
          <p:cNvSpPr/>
          <p:nvPr/>
        </p:nvSpPr>
        <p:spPr>
          <a:xfrm>
            <a:off x="374600" y="1444377"/>
            <a:ext cx="0" cy="558701"/>
          </a:xfrm>
          <a:prstGeom prst="line">
            <a:avLst/>
          </a:prstGeom>
          <a:noFill/>
          <a:ln w="38100">
            <a:solidFill>
              <a:srgbClr val="7B00E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58701" y="1571327"/>
            <a:ext cx="3860393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300"/>
              </a:spcAft>
              <a:buNone/>
            </a:pPr>
            <a:r>
              <a:rPr lang="en-US" sz="950" b="1" dirty="0">
                <a:solidFill>
                  <a:srgbClr val="9B30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Todos os níveis</a:t>
            </a:r>
            <a:endParaRPr lang="en-US" sz="950" dirty="0"/>
          </a:p>
        </p:txBody>
      </p:sp>
      <p:sp>
        <p:nvSpPr>
          <p:cNvPr id="12" name="Text 10"/>
          <p:cNvSpPr/>
          <p:nvPr/>
        </p:nvSpPr>
        <p:spPr>
          <a:xfrm>
            <a:off x="558701" y="1742777"/>
            <a:ext cx="3860393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9999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 iniciantes absolutos a dançarinos avançados — sem exclusões.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355550" y="2104579"/>
            <a:ext cx="4152900" cy="558701"/>
          </a:xfrm>
          <a:prstGeom prst="roundRect">
            <a:avLst>
              <a:gd name="adj" fmla="val 15912"/>
            </a:avLst>
          </a:prstGeom>
          <a:solidFill>
            <a:srgbClr val="160030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4" name="Shape 12"/>
          <p:cNvSpPr/>
          <p:nvPr/>
        </p:nvSpPr>
        <p:spPr>
          <a:xfrm>
            <a:off x="374600" y="2104579"/>
            <a:ext cx="0" cy="558701"/>
          </a:xfrm>
          <a:prstGeom prst="line">
            <a:avLst/>
          </a:prstGeom>
          <a:noFill/>
          <a:ln w="38100">
            <a:solidFill>
              <a:srgbClr val="7B00E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58701" y="2231529"/>
            <a:ext cx="3860393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300"/>
              </a:spcAft>
              <a:buNone/>
            </a:pPr>
            <a:r>
              <a:rPr lang="en-US" sz="950" b="1" dirty="0">
                <a:solidFill>
                  <a:srgbClr val="9B30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Todos os ambientes</a:t>
            </a:r>
            <a:endParaRPr lang="en-US" sz="950" dirty="0"/>
          </a:p>
        </p:txBody>
      </p:sp>
      <p:sp>
        <p:nvSpPr>
          <p:cNvPr id="16" name="Text 14"/>
          <p:cNvSpPr/>
          <p:nvPr/>
        </p:nvSpPr>
        <p:spPr>
          <a:xfrm>
            <a:off x="558701" y="2402979"/>
            <a:ext cx="3860393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9999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Academias, empresas, escolas, eventos, festas e ambientes online.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4635401" y="1671935"/>
            <a:ext cx="4153049" cy="1504652"/>
          </a:xfrm>
          <a:prstGeom prst="roundRect">
            <a:avLst>
              <a:gd name="adj" fmla="val 6752"/>
            </a:avLst>
          </a:prstGeom>
          <a:solidFill>
            <a:srgbClr val="160030"/>
          </a:solidFill>
          <a:ln w="9525">
            <a:solidFill>
              <a:srgbClr val="7B00E0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8" name="Text 16"/>
          <p:cNvSpPr/>
          <p:nvPr/>
        </p:nvSpPr>
        <p:spPr>
          <a:xfrm>
            <a:off x="4810799" y="1884611"/>
            <a:ext cx="3802252" cy="3619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spcAft>
                <a:spcPts val="800"/>
              </a:spcAft>
              <a:buNone/>
            </a:pPr>
            <a:r>
              <a:rPr lang="en-US" sz="2200" dirty="0">
                <a:solidFill>
                  <a:srgbClr val="7B00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🌍</a:t>
            </a:r>
            <a:endParaRPr lang="en-US" sz="2200" dirty="0"/>
          </a:p>
        </p:txBody>
      </p:sp>
      <p:sp>
        <p:nvSpPr>
          <p:cNvPr id="19" name="Text 17"/>
          <p:cNvSpPr/>
          <p:nvPr/>
        </p:nvSpPr>
        <p:spPr>
          <a:xfrm>
            <a:off x="4810799" y="2348061"/>
            <a:ext cx="3802252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spcAft>
                <a:spcPts val="800"/>
              </a:spcAft>
              <a:buNone/>
            </a:pPr>
            <a:r>
              <a:rPr lang="en-US" sz="1100" b="1" dirty="0">
                <a:solidFill>
                  <a:srgbClr val="FFB8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Nossa Visão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810799" y="2601962"/>
            <a:ext cx="3802252" cy="3619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425"/>
              </a:lnSpc>
              <a:buNone/>
            </a:pPr>
            <a:r>
              <a:rPr lang="en-US" sz="950" i="1" dirty="0">
                <a:solidFill>
                  <a:srgbClr val="CCCC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"Ser reconhecidos como o time que revolucionou o mundo com uma linguagem única e exclusiva de dança eletrizante."</a:t>
            </a:r>
            <a:endParaRPr lang="en-US" sz="950" dirty="0"/>
          </a:p>
        </p:txBody>
      </p:sp>
      <p:sp>
        <p:nvSpPr>
          <p:cNvPr id="21" name="Text 19"/>
          <p:cNvSpPr/>
          <p:nvPr/>
        </p:nvSpPr>
        <p:spPr>
          <a:xfrm>
            <a:off x="4635401" y="3379589"/>
            <a:ext cx="4153049" cy="539651"/>
          </a:xfrm>
          <a:prstGeom prst="roundRect">
            <a:avLst>
              <a:gd name="adj" fmla="val 16474"/>
            </a:avLst>
          </a:prstGeom>
          <a:solidFill>
            <a:srgbClr val="1A0035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2" name="Text 20"/>
          <p:cNvSpPr/>
          <p:nvPr/>
        </p:nvSpPr>
        <p:spPr>
          <a:xfrm>
            <a:off x="4723360" y="3506539"/>
            <a:ext cx="3977131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B8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Presente em todo o Brasil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4723360" y="3677989"/>
            <a:ext cx="3977131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spcBef>
                <a:spcPts val="300"/>
              </a:spcBef>
              <a:buNone/>
            </a:pPr>
            <a:r>
              <a:rPr lang="en-US" sz="850" dirty="0">
                <a:solidFill>
                  <a:srgbClr val="9999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Expansão global em andamento</a:t>
            </a:r>
            <a:endParaRPr lang="en-US" sz="8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447675"/>
          </a:xfrm>
          <a:prstGeom prst="rect">
            <a:avLst/>
          </a:prstGeom>
          <a:solidFill>
            <a:srgbClr val="7B00E0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355550" y="114300"/>
            <a:ext cx="4422830" cy="2190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Como Contratar um Herói ou Heroína TooDance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8195221" y="166688"/>
            <a:ext cx="605093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50" b="1" dirty="0">
                <a:solidFill>
                  <a:srgbClr val="FFB8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TooDance®</a:t>
            </a:r>
            <a:endParaRPr lang="en-US" sz="850" dirty="0"/>
          </a:p>
        </p:txBody>
      </p:sp>
      <p:sp>
        <p:nvSpPr>
          <p:cNvPr id="5" name="Text 3"/>
          <p:cNvSpPr/>
          <p:nvPr/>
        </p:nvSpPr>
        <p:spPr>
          <a:xfrm>
            <a:off x="355550" y="650825"/>
            <a:ext cx="355550" cy="355550"/>
          </a:xfrm>
          <a:prstGeom prst="roundRect">
            <a:avLst>
              <a:gd name="adj" fmla="val 257179"/>
            </a:avLst>
          </a:prstGeom>
          <a:solidFill>
            <a:srgbClr val="7B00E0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489987" y="742801"/>
            <a:ext cx="86529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838051" y="660350"/>
            <a:ext cx="7950398" cy="336352"/>
          </a:xfrm>
          <a:prstGeom prst="roundRect">
            <a:avLst>
              <a:gd name="adj" fmla="val 26431"/>
            </a:avLst>
          </a:prstGeom>
          <a:solidFill>
            <a:srgbClr val="160030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8" name="Shape 6"/>
          <p:cNvSpPr/>
          <p:nvPr/>
        </p:nvSpPr>
        <p:spPr>
          <a:xfrm>
            <a:off x="857101" y="660350"/>
            <a:ext cx="0" cy="336352"/>
          </a:xfrm>
          <a:prstGeom prst="line">
            <a:avLst/>
          </a:prstGeom>
          <a:noFill/>
          <a:ln w="38100">
            <a:solidFill>
              <a:srgbClr val="7B00E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041202" y="761851"/>
            <a:ext cx="7733842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Acesse</a:t>
            </a:r>
            <a:pPr algn="l"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pPr algn="l" indent="0" marL="0">
              <a:buNone/>
            </a:pPr>
            <a:r>
              <a:rPr lang="en-US" sz="950" dirty="0">
                <a:solidFill>
                  <a:srgbClr val="FFB8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marketplace.toodance.com.br</a:t>
            </a:r>
            <a:pPr algn="l"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— o portfólio oficial de instrutores certificados.</a:t>
            </a:r>
            <a:endParaRPr lang="en-US" sz="950" dirty="0"/>
          </a:p>
        </p:txBody>
      </p:sp>
      <p:sp>
        <p:nvSpPr>
          <p:cNvPr id="10" name="Text 8"/>
          <p:cNvSpPr/>
          <p:nvPr/>
        </p:nvSpPr>
        <p:spPr>
          <a:xfrm>
            <a:off x="355550" y="1107877"/>
            <a:ext cx="355550" cy="355550"/>
          </a:xfrm>
          <a:prstGeom prst="roundRect">
            <a:avLst>
              <a:gd name="adj" fmla="val 257179"/>
            </a:avLst>
          </a:prstGeom>
          <a:solidFill>
            <a:srgbClr val="7B00E0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489987" y="1199852"/>
            <a:ext cx="86529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838051" y="1117402"/>
            <a:ext cx="7950398" cy="336352"/>
          </a:xfrm>
          <a:prstGeom prst="roundRect">
            <a:avLst>
              <a:gd name="adj" fmla="val 26431"/>
            </a:avLst>
          </a:prstGeom>
          <a:solidFill>
            <a:srgbClr val="160030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3" name="Shape 11"/>
          <p:cNvSpPr/>
          <p:nvPr/>
        </p:nvSpPr>
        <p:spPr>
          <a:xfrm>
            <a:off x="857101" y="1117402"/>
            <a:ext cx="0" cy="336352"/>
          </a:xfrm>
          <a:prstGeom prst="line">
            <a:avLst/>
          </a:prstGeom>
          <a:noFill/>
          <a:ln w="38100">
            <a:solidFill>
              <a:srgbClr val="7B00E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041202" y="1218902"/>
            <a:ext cx="7733842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Explore perfis</a:t>
            </a:r>
            <a:pPr algn="l"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verificados de instrutores na sua região com fotos, bio e especialidades.</a:t>
            </a:r>
            <a:endParaRPr lang="en-US" sz="950" dirty="0"/>
          </a:p>
        </p:txBody>
      </p:sp>
      <p:sp>
        <p:nvSpPr>
          <p:cNvPr id="15" name="Text 13"/>
          <p:cNvSpPr/>
          <p:nvPr/>
        </p:nvSpPr>
        <p:spPr>
          <a:xfrm>
            <a:off x="355550" y="1564928"/>
            <a:ext cx="355550" cy="355550"/>
          </a:xfrm>
          <a:prstGeom prst="roundRect">
            <a:avLst>
              <a:gd name="adj" fmla="val 257179"/>
            </a:avLst>
          </a:prstGeom>
          <a:solidFill>
            <a:srgbClr val="FFB800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6" name="Text 14"/>
          <p:cNvSpPr/>
          <p:nvPr/>
        </p:nvSpPr>
        <p:spPr>
          <a:xfrm>
            <a:off x="489987" y="1656904"/>
            <a:ext cx="86529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8000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838051" y="1574453"/>
            <a:ext cx="7950398" cy="336352"/>
          </a:xfrm>
          <a:prstGeom prst="roundRect">
            <a:avLst>
              <a:gd name="adj" fmla="val 26431"/>
            </a:avLst>
          </a:prstGeom>
          <a:solidFill>
            <a:srgbClr val="160030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8" name="Shape 16"/>
          <p:cNvSpPr/>
          <p:nvPr/>
        </p:nvSpPr>
        <p:spPr>
          <a:xfrm>
            <a:off x="857101" y="1574453"/>
            <a:ext cx="0" cy="336352"/>
          </a:xfrm>
          <a:prstGeom prst="line">
            <a:avLst/>
          </a:prstGeom>
          <a:noFill/>
          <a:ln w="38100">
            <a:solidFill>
              <a:srgbClr val="FFB80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1041202" y="1675954"/>
            <a:ext cx="7733842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Verifique credenciais</a:t>
            </a:r>
            <a:pPr algn="l"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— certificações, nível de licença e histórico de formação de cada candidato.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355550" y="2021979"/>
            <a:ext cx="355550" cy="355550"/>
          </a:xfrm>
          <a:prstGeom prst="roundRect">
            <a:avLst>
              <a:gd name="adj" fmla="val 257179"/>
            </a:avLst>
          </a:prstGeom>
          <a:solidFill>
            <a:srgbClr val="FFB800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1" name="Text 19"/>
          <p:cNvSpPr/>
          <p:nvPr/>
        </p:nvSpPr>
        <p:spPr>
          <a:xfrm>
            <a:off x="489987" y="2113955"/>
            <a:ext cx="86529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8000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838051" y="2031504"/>
            <a:ext cx="7950398" cy="336352"/>
          </a:xfrm>
          <a:prstGeom prst="roundRect">
            <a:avLst>
              <a:gd name="adj" fmla="val 26431"/>
            </a:avLst>
          </a:prstGeom>
          <a:solidFill>
            <a:srgbClr val="160030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3" name="Shape 21"/>
          <p:cNvSpPr/>
          <p:nvPr/>
        </p:nvSpPr>
        <p:spPr>
          <a:xfrm>
            <a:off x="857101" y="2031504"/>
            <a:ext cx="0" cy="336352"/>
          </a:xfrm>
          <a:prstGeom prst="line">
            <a:avLst/>
          </a:prstGeom>
          <a:noFill/>
          <a:ln w="38100">
            <a:solidFill>
              <a:srgbClr val="FFB80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1041202" y="2133005"/>
            <a:ext cx="7733842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Entre em contato</a:t>
            </a:r>
            <a:pPr algn="l"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diretamente via WhatsApp — sem intermediários.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355550" y="2512219"/>
            <a:ext cx="355550" cy="355550"/>
          </a:xfrm>
          <a:prstGeom prst="roundRect">
            <a:avLst>
              <a:gd name="adj" fmla="val 257179"/>
            </a:avLst>
          </a:prstGeom>
          <a:solidFill>
            <a:srgbClr val="FFB800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6" name="Text 24"/>
          <p:cNvSpPr/>
          <p:nvPr/>
        </p:nvSpPr>
        <p:spPr>
          <a:xfrm>
            <a:off x="489987" y="2604195"/>
            <a:ext cx="86529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8000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838051" y="2479030"/>
            <a:ext cx="7950398" cy="422077"/>
          </a:xfrm>
          <a:prstGeom prst="roundRect">
            <a:avLst>
              <a:gd name="adj" fmla="val 21063"/>
            </a:avLst>
          </a:prstGeom>
          <a:solidFill>
            <a:srgbClr val="1A0035"/>
          </a:solidFill>
          <a:ln w="9525">
            <a:solidFill>
              <a:srgbClr val="FFB800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8" name="Text 26"/>
          <p:cNvSpPr/>
          <p:nvPr/>
        </p:nvSpPr>
        <p:spPr>
          <a:xfrm>
            <a:off x="1012627" y="2590056"/>
            <a:ext cx="7753273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50" b="1" dirty="0">
                <a:solidFill>
                  <a:srgbClr val="FFB8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Contrate e transforme a energia do seu espaço! 🎉</a:t>
            </a:r>
            <a:endParaRPr lang="en-US" sz="9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TooDance - Dança Eletrizante</dc:title>
  <dc:subject>Apresentação para Contratantes</dc:subject>
  <dc:creator>TooDance® AIOS</dc:creator>
  <cp:lastModifiedBy>TooDance® AIOS</cp:lastModifiedBy>
  <cp:revision>1</cp:revision>
  <dcterms:created xsi:type="dcterms:W3CDTF">2026-02-25T20:19:27Z</dcterms:created>
  <dcterms:modified xsi:type="dcterms:W3CDTF">2026-02-25T20:19:27Z</dcterms:modified>
</cp:coreProperties>
</file>